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32" r:id="rId2"/>
  </p:sldMasterIdLst>
  <p:notesMasterIdLst>
    <p:notesMasterId r:id="rId26"/>
  </p:notesMasterIdLst>
  <p:handoutMasterIdLst>
    <p:handoutMasterId r:id="rId27"/>
  </p:handoutMasterIdLst>
  <p:sldIdLst>
    <p:sldId id="257" r:id="rId3"/>
    <p:sldId id="270" r:id="rId4"/>
    <p:sldId id="271" r:id="rId5"/>
    <p:sldId id="274" r:id="rId6"/>
    <p:sldId id="306" r:id="rId7"/>
    <p:sldId id="307" r:id="rId8"/>
    <p:sldId id="304" r:id="rId9"/>
    <p:sldId id="305" r:id="rId10"/>
    <p:sldId id="301" r:id="rId11"/>
    <p:sldId id="289" r:id="rId12"/>
    <p:sldId id="290" r:id="rId13"/>
    <p:sldId id="291" r:id="rId14"/>
    <p:sldId id="292" r:id="rId15"/>
    <p:sldId id="293" r:id="rId16"/>
    <p:sldId id="308" r:id="rId17"/>
    <p:sldId id="309" r:id="rId18"/>
    <p:sldId id="310" r:id="rId19"/>
    <p:sldId id="311" r:id="rId20"/>
    <p:sldId id="294" r:id="rId21"/>
    <p:sldId id="312" r:id="rId22"/>
    <p:sldId id="302" r:id="rId23"/>
    <p:sldId id="300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89911" autoAdjust="0"/>
  </p:normalViewPr>
  <p:slideViewPr>
    <p:cSldViewPr snapToGrid="0">
      <p:cViewPr varScale="1">
        <p:scale>
          <a:sx n="75" d="100"/>
          <a:sy n="75" d="100"/>
        </p:scale>
        <p:origin x="720" y="60"/>
      </p:cViewPr>
      <p:guideLst>
        <p:guide orient="horz" pos="2160"/>
        <p:guide pos="3840"/>
        <p:guide pos="7296"/>
        <p:guide orient="horz" pos="412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253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565Final\Book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565Final\Book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565Final\Book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Sparsity</a:t>
            </a:r>
            <a:r>
              <a:rPr lang="en-US" baseline="0"/>
              <a:t> vs matching time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Sheet4!$B$3</c:f>
              <c:strCache>
                <c:ptCount val="1"/>
                <c:pt idx="0">
                  <c:v>cpu_total_time (ms)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Sheet4!$A$4:$A$6</c:f>
              <c:strCache>
                <c:ptCount val="3"/>
                <c:pt idx="0">
                  <c:v>8 bits</c:v>
                </c:pt>
                <c:pt idx="1">
                  <c:v>10 bits</c:v>
                </c:pt>
                <c:pt idx="2">
                  <c:v>12 bits</c:v>
                </c:pt>
              </c:strCache>
            </c:strRef>
          </c:cat>
          <c:val>
            <c:numRef>
              <c:f>Sheet4!$B$4:$B$6</c:f>
              <c:numCache>
                <c:formatCode>General</c:formatCode>
                <c:ptCount val="3"/>
                <c:pt idx="0">
                  <c:v>6719</c:v>
                </c:pt>
                <c:pt idx="1">
                  <c:v>4721</c:v>
                </c:pt>
                <c:pt idx="2">
                  <c:v>3827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7F-4CBD-A6AD-2F6467E1B5EC}"/>
            </c:ext>
          </c:extLst>
        </c:ser>
        <c:ser>
          <c:idx val="1"/>
          <c:order val="1"/>
          <c:tx>
            <c:strRef>
              <c:f>Sheet4!$C$3</c:f>
              <c:strCache>
                <c:ptCount val="1"/>
                <c:pt idx="0">
                  <c:v>gpu_total_time (ms)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Sheet4!$A$4:$A$6</c:f>
              <c:strCache>
                <c:ptCount val="3"/>
                <c:pt idx="0">
                  <c:v>8 bits</c:v>
                </c:pt>
                <c:pt idx="1">
                  <c:v>10 bits</c:v>
                </c:pt>
                <c:pt idx="2">
                  <c:v>12 bits</c:v>
                </c:pt>
              </c:strCache>
            </c:strRef>
          </c:cat>
          <c:val>
            <c:numRef>
              <c:f>Sheet4!$C$4:$C$6</c:f>
              <c:numCache>
                <c:formatCode>General</c:formatCode>
                <c:ptCount val="3"/>
                <c:pt idx="0">
                  <c:v>2655.6220699999999</c:v>
                </c:pt>
                <c:pt idx="1">
                  <c:v>1697.8770750000001</c:v>
                </c:pt>
                <c:pt idx="2">
                  <c:v>1206.399048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7F-4CBD-A6AD-2F6467E1B5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0926656"/>
        <c:axId val="275872640"/>
      </c:barChart>
      <c:catAx>
        <c:axId val="160926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5872640"/>
        <c:crosses val="autoZero"/>
        <c:auto val="1"/>
        <c:lblAlgn val="ctr"/>
        <c:lblOffset val="100"/>
        <c:noMultiLvlLbl val="0"/>
      </c:catAx>
      <c:valAx>
        <c:axId val="275872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9266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Sheet4!$D$3</c:f>
              <c:strCache>
                <c:ptCount val="1"/>
                <c:pt idx="0">
                  <c:v>speedup</c:v>
                </c:pt>
              </c:strCache>
            </c:strRef>
          </c:tx>
          <c:spPr>
            <a:solidFill>
              <a:schemeClr val="accent1">
                <a:alpha val="74000"/>
              </a:schemeClr>
            </a:solidFill>
            <a:ln>
              <a:noFill/>
            </a:ln>
            <a:effectLst>
              <a:innerShdw blurRad="114300">
                <a:schemeClr val="accent1">
                  <a:lumMod val="75000"/>
                </a:schemeClr>
              </a:innerShdw>
            </a:effectLst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Sheet4!$A$4:$A$6</c:f>
              <c:strCache>
                <c:ptCount val="3"/>
                <c:pt idx="0">
                  <c:v>8 bits</c:v>
                </c:pt>
                <c:pt idx="1">
                  <c:v>10 bits</c:v>
                </c:pt>
                <c:pt idx="2">
                  <c:v>12 bits</c:v>
                </c:pt>
              </c:strCache>
            </c:strRef>
          </c:cat>
          <c:val>
            <c:numRef>
              <c:f>Sheet4!$D$4:$D$6</c:f>
              <c:numCache>
                <c:formatCode>General</c:formatCode>
                <c:ptCount val="3"/>
                <c:pt idx="0">
                  <c:v>2.5301039917927781</c:v>
                </c:pt>
                <c:pt idx="1">
                  <c:v>2.7805310935127618</c:v>
                </c:pt>
                <c:pt idx="2">
                  <c:v>3.1722505139112145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88-45B7-B312-AB9309C854E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60921664"/>
        <c:axId val="275885600"/>
      </c:areaChart>
      <c:catAx>
        <c:axId val="160921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5885600"/>
        <c:crosses val="autoZero"/>
        <c:auto val="1"/>
        <c:lblAlgn val="ctr"/>
        <c:lblOffset val="100"/>
        <c:noMultiLvlLbl val="0"/>
      </c:catAx>
      <c:valAx>
        <c:axId val="275885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92166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Mem Breakdown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26E-48CD-A388-868EC7AE45A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26E-48CD-A388-868EC7AE45A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A26E-48CD-A388-868EC7AE45A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A26E-48CD-A388-868EC7AE45A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A26E-48CD-A388-868EC7AE45AC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A26E-48CD-A388-868EC7AE45AC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A26E-48CD-A388-868EC7AE45AC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A26E-48CD-A388-868EC7AE45AC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A26E-48CD-A388-868EC7AE45AC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A26E-48CD-A388-868EC7AE45AC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A26E-48CD-A388-868EC7AE45AC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A26E-48CD-A388-868EC7AE45AC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Sheet5!$A$3:$F$3</c:f>
              <c:strCache>
                <c:ptCount val="6"/>
                <c:pt idx="0">
                  <c:v>sift</c:v>
                </c:pt>
                <c:pt idx="1">
                  <c:v>Hashcode</c:v>
                </c:pt>
                <c:pt idx="2">
                  <c:v>COMPHASHcode</c:v>
                </c:pt>
                <c:pt idx="3">
                  <c:v>bucketIDList</c:v>
                </c:pt>
                <c:pt idx="4">
                  <c:v>cntEleInBucket</c:v>
                </c:pt>
                <c:pt idx="5">
                  <c:v>bucketList</c:v>
                </c:pt>
              </c:strCache>
            </c:strRef>
          </c:cat>
          <c:val>
            <c:numRef>
              <c:f>Sheet5!$A$4:$F$4</c:f>
              <c:numCache>
                <c:formatCode>General</c:formatCode>
                <c:ptCount val="6"/>
                <c:pt idx="0">
                  <c:v>369.40798999999998</c:v>
                </c:pt>
                <c:pt idx="1">
                  <c:v>344.30462599999998</c:v>
                </c:pt>
                <c:pt idx="2">
                  <c:v>0.73318399999999995</c:v>
                </c:pt>
                <c:pt idx="3">
                  <c:v>369.40798999999998</c:v>
                </c:pt>
                <c:pt idx="4">
                  <c:v>290.43713400000001</c:v>
                </c:pt>
                <c:pt idx="5">
                  <c:v>328.42138699999998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A26E-48CD-A388-868EC7AE45AC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cs:styleClr val="auto">
        <a:lumMod val="50000"/>
      </cs:styleClr>
    </cs:fontRef>
    <cs:defRPr sz="10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tx1"/>
    </cs:fontRef>
    <cs:spPr>
      <a:solidFill>
        <a:schemeClr val="phClr">
          <a:alpha val="74000"/>
        </a:schemeClr>
      </a:solidFill>
      <a:effectLst>
        <a:innerShdw blurRad="114300">
          <a:schemeClr val="phClr">
            <a:lumMod val="75000"/>
          </a:schemeClr>
        </a:innerShdw>
      </a:effectLst>
    </cs:spPr>
  </cs:dataPoint>
  <cs:dataPoint3D>
    <cs:lnRef idx="0"/>
    <cs:fillRef idx="0">
      <cs:styleClr val="auto"/>
    </cs:fillRef>
    <cs:effectRef idx="0">
      <cs:styleClr val="auto"/>
    </cs:effectRef>
    <cs:fontRef idx="minor">
      <a:schemeClr val="tx1"/>
    </cs:fontRef>
    <cs:spPr>
      <a:solidFill>
        <a:schemeClr val="phClr">
          <a:alpha val="74000"/>
        </a:schemeClr>
      </a:solidFill>
      <a:effectLst>
        <a:innerShdw blurRad="114300">
          <a:schemeClr val="phClr">
            <a:lumMod val="75000"/>
          </a:schemeClr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96EA6-6F25-4F19-87BA-7ADCC16DAEFF}" type="datetimeFigureOut">
              <a:rPr lang="en-US" smtClean="0"/>
              <a:t>12/18/2016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E50CC-F33A-4EF4-9F12-93EC4A21A0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295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C172E-A8B5-46F6-B05C-DFA3E2E0F207}" type="datetimeFigureOut">
              <a:rPr lang="en-US" smtClean="0"/>
              <a:t>12/18/2016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74CE4-FBD8-4481-AEFB-CA53E599A7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268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974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E708F12-96AD-4ED4-8132-A78F5E42C1F5}" type="datetime1">
              <a:rPr lang="en-US" smtClean="0"/>
              <a:t>12/18/2016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03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FA170-8299-44AD-AEEF-FC686C3D7804}" type="datetime1">
              <a:rPr lang="en-US" smtClean="0"/>
              <a:t>12/18/2016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997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763A-68EC-4ECD-9620-D9FE9CDDD622}" type="datetime1">
              <a:rPr lang="en-US" smtClean="0"/>
              <a:t>12/18/2016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48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8BEDD-6160-49BB-B372-861DE7DE9BA5}" type="datetime1">
              <a:rPr lang="en-US" smtClean="0"/>
              <a:t>12/18/2016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58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819F-B7FD-4B29-8F66-9E318144BC2A}" type="datetime1">
              <a:rPr lang="en-US" smtClean="0"/>
              <a:t>12/18/2016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50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159C-B6E0-4F10-9F4A-2FA57003B139}" type="datetime1">
              <a:rPr lang="en-US" smtClean="0"/>
              <a:t>12/18/2016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69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0CBBB-D1D1-4386-A5E9-07F3477B78F3}" type="datetime1">
              <a:rPr lang="en-US" smtClean="0"/>
              <a:t>12/18/2016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33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4CAD8-0EA7-4615-B69B-B2F199EF3A93}" type="datetime1">
              <a:rPr lang="en-US" smtClean="0"/>
              <a:t>12/18/2016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65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4BD7-6953-492C-921B-E68B2D7F14C8}" type="datetime1">
              <a:rPr lang="en-US" smtClean="0"/>
              <a:t>12/18/2016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58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17D9B-D4D3-4E23-88DF-2E354FA43196}" type="datetime1">
              <a:rPr lang="en-US" smtClean="0"/>
              <a:t>12/18/2016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24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F67C5-D04E-4576-B61C-12ABA14BBD6C}" type="datetime1">
              <a:rPr lang="en-US" smtClean="0"/>
              <a:t>12/18/2016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36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C20F09E4-6EA4-4BF3-9FC8-FF40373B88E6}" type="datetime1">
              <a:rPr lang="en-US" smtClean="0"/>
              <a:t>12/18/2016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715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xiang@seas.upenn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vision.ia.ac.cn/data/index.html" TargetMode="External"/><Relationship Id="rId2" Type="http://schemas.openxmlformats.org/officeDocument/2006/relationships/hyperlink" Target="http://cis.upenn.edu/~cis580/Spring2016/Lectures/cis580-18-coursera-2016-SfM-fulll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/>
              <a:t>CUDA Based Fast and Accurate Image Feature Matching for Large Scale Dataset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900" dirty="0"/>
              <a:t>Presented by</a:t>
            </a:r>
          </a:p>
          <a:p>
            <a:r>
              <a:rPr lang="en-US" sz="900" dirty="0"/>
              <a:t>Xiang Deng, </a:t>
            </a:r>
            <a:r>
              <a:rPr lang="en-US" sz="900" dirty="0">
                <a:hlinkClick r:id="rId3"/>
              </a:rPr>
              <a:t>dxiang@seas.upenn.edu</a:t>
            </a:r>
            <a:endParaRPr lang="en-US" sz="900" dirty="0"/>
          </a:p>
          <a:p>
            <a:endParaRPr lang="en-US" sz="900" dirty="0"/>
          </a:p>
          <a:p>
            <a:endParaRPr lang="en-US" sz="800" dirty="0"/>
          </a:p>
          <a:p>
            <a:r>
              <a:rPr lang="en-US" sz="800" dirty="0"/>
              <a:t>12/15/2016</a:t>
            </a:r>
          </a:p>
        </p:txBody>
      </p:sp>
    </p:spTree>
    <p:extLst>
      <p:ext uri="{BB962C8B-B14F-4D97-AF65-F5344CB8AC3E}">
        <p14:creationId xmlns:p14="http://schemas.microsoft.com/office/powerpoint/2010/main" val="70630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implementations (optimizations)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Quantized linked list</a:t>
            </a:r>
          </a:p>
          <a:p>
            <a:pPr lvl="1"/>
            <a:r>
              <a:rPr lang="en-US" dirty="0"/>
              <a:t>Motivation: want to avoid sorting (of candidates) during the matching stage, too expensive for each kernels</a:t>
            </a:r>
          </a:p>
          <a:p>
            <a:pPr lvl="1"/>
            <a:r>
              <a:rPr lang="en-US" dirty="0"/>
              <a:t>Each thread is accompanied by linked list buffers </a:t>
            </a:r>
          </a:p>
          <a:p>
            <a:pPr lvl="1"/>
            <a:r>
              <a:rPr lang="en-US" dirty="0"/>
              <a:t>Linked lists are indexed by hamming distances (0-127)-&gt; automatic sorting</a:t>
            </a:r>
          </a:p>
        </p:txBody>
      </p:sp>
    </p:spTree>
    <p:extLst>
      <p:ext uri="{BB962C8B-B14F-4D97-AF65-F5344CB8AC3E}">
        <p14:creationId xmlns:p14="http://schemas.microsoft.com/office/powerpoint/2010/main" val="294045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Number of bits of hash code</a:t>
            </a:r>
            <a:r>
              <a:rPr lang="en-US" sz="2000" dirty="0">
                <a:sym typeface="Wingdings" panose="05000000000000000000" pitchFamily="2" charset="2"/>
              </a:rPr>
              <a:t> sparsity in hash table</a:t>
            </a:r>
          </a:p>
          <a:p>
            <a:r>
              <a:rPr lang="en-US" sz="2000" dirty="0">
                <a:sym typeface="Wingdings" panose="05000000000000000000" pitchFamily="2" charset="2"/>
              </a:rPr>
              <a:t>Testing: 8,10,12 bits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05" y="3248301"/>
            <a:ext cx="5549702" cy="33262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597" y="3669004"/>
            <a:ext cx="4543425" cy="26574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1733" y="708213"/>
            <a:ext cx="4776272" cy="278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1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Number of bits of hash code</a:t>
            </a:r>
            <a:r>
              <a:rPr lang="en-US" dirty="0">
                <a:sym typeface="Wingdings" panose="05000000000000000000" pitchFamily="2" charset="2"/>
              </a:rPr>
              <a:t> sparsity in hash table</a:t>
            </a:r>
          </a:p>
          <a:p>
            <a:r>
              <a:rPr lang="en-US" dirty="0">
                <a:sym typeface="Wingdings" panose="05000000000000000000" pitchFamily="2" charset="2"/>
              </a:rPr>
              <a:t>Testing: 8,10,12 bits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473" y="3592366"/>
            <a:ext cx="4438650" cy="26765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341" y="3505986"/>
            <a:ext cx="45243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15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Number of bits of hash code</a:t>
            </a:r>
            <a:r>
              <a:rPr lang="en-US" dirty="0">
                <a:sym typeface="Wingdings" panose="05000000000000000000" pitchFamily="2" charset="2"/>
              </a:rPr>
              <a:t> sparsity in hash table</a:t>
            </a:r>
          </a:p>
          <a:p>
            <a:r>
              <a:rPr lang="en-US" dirty="0">
                <a:sym typeface="Wingdings" panose="05000000000000000000" pitchFamily="2" charset="2"/>
              </a:rPr>
              <a:t>Testing: 8,10,12 bits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190" y="3307461"/>
            <a:ext cx="5057775" cy="32670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137" y="3307461"/>
            <a:ext cx="4991284" cy="305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5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Number of bits of hash code&lt;-&gt;</a:t>
            </a:r>
            <a:r>
              <a:rPr lang="en-US" dirty="0">
                <a:sym typeface="Wingdings" panose="05000000000000000000" pitchFamily="2" charset="2"/>
              </a:rPr>
              <a:t>sparsity in hash table</a:t>
            </a:r>
          </a:p>
          <a:p>
            <a:r>
              <a:rPr lang="en-US" dirty="0">
                <a:sym typeface="Wingdings" panose="05000000000000000000" pitchFamily="2" charset="2"/>
              </a:rPr>
              <a:t>Testing: 8,10,12 bits</a:t>
            </a:r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16DB3E2-182D-410D-A61A-7066231EEA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3787946"/>
              </p:ext>
            </p:extLst>
          </p:nvPr>
        </p:nvGraphicFramePr>
        <p:xfrm>
          <a:off x="1217802" y="348352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664A37A-79FA-4152-A143-939800014A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5321412"/>
              </p:ext>
            </p:extLst>
          </p:nvPr>
        </p:nvGraphicFramePr>
        <p:xfrm>
          <a:off x="6209251" y="329897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0711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Number of bits of hash code</a:t>
            </a:r>
            <a:r>
              <a:rPr lang="en-US" sz="2000" dirty="0">
                <a:sym typeface="Wingdings" panose="05000000000000000000" pitchFamily="2" charset="2"/>
              </a:rPr>
              <a:t> sparsity in hash table</a:t>
            </a:r>
          </a:p>
          <a:p>
            <a:r>
              <a:rPr lang="en-US" sz="2000" dirty="0">
                <a:sym typeface="Wingdings" panose="05000000000000000000" pitchFamily="2" charset="2"/>
              </a:rPr>
              <a:t>Testing: 8,10,12 bits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35" y="3209925"/>
            <a:ext cx="10848975" cy="3648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192" y="664041"/>
            <a:ext cx="4948518" cy="317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1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Number of bits of hash code</a:t>
            </a:r>
            <a:r>
              <a:rPr lang="en-US" dirty="0">
                <a:sym typeface="Wingdings" panose="05000000000000000000" pitchFamily="2" charset="2"/>
              </a:rPr>
              <a:t> sparsity in hash table</a:t>
            </a:r>
          </a:p>
          <a:p>
            <a:r>
              <a:rPr lang="en-US" dirty="0">
                <a:sym typeface="Wingdings" panose="05000000000000000000" pitchFamily="2" charset="2"/>
              </a:rPr>
              <a:t>Testing: 8,10,12 bits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3228975"/>
            <a:ext cx="1080135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5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Number of bits of hash code</a:t>
            </a:r>
            <a:r>
              <a:rPr lang="en-US" dirty="0">
                <a:sym typeface="Wingdings" panose="05000000000000000000" pitchFamily="2" charset="2"/>
              </a:rPr>
              <a:t> sparsity in hash table</a:t>
            </a:r>
          </a:p>
          <a:p>
            <a:r>
              <a:rPr lang="en-US" dirty="0">
                <a:sym typeface="Wingdings" panose="05000000000000000000" pitchFamily="2" charset="2"/>
              </a:rPr>
              <a:t>Testing: 8,10,12 bits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59" y="3219450"/>
            <a:ext cx="1054417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Number of bits of hash code&lt;-&gt;</a:t>
            </a:r>
            <a:r>
              <a:rPr lang="en-US" dirty="0">
                <a:sym typeface="Wingdings" panose="05000000000000000000" pitchFamily="2" charset="2"/>
              </a:rPr>
              <a:t>sparsity in hash table</a:t>
            </a:r>
          </a:p>
          <a:p>
            <a:r>
              <a:rPr lang="en-US" dirty="0">
                <a:sym typeface="Wingdings" panose="05000000000000000000" pitchFamily="2" charset="2"/>
              </a:rPr>
              <a:t>Testing: 8,10,12 bits (why saturates?-&gt;)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60" y="3171825"/>
            <a:ext cx="109061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7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comparison to pure hamming distance computation</a:t>
            </a:r>
          </a:p>
          <a:p>
            <a:r>
              <a:rPr lang="en-US" sz="2000" dirty="0">
                <a:sym typeface="Wingdings" panose="05000000000000000000" pitchFamily="2" charset="2"/>
              </a:rPr>
              <a:t>Possible reasons for reduced speedup: 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Memory access (complex </a:t>
            </a:r>
            <a:r>
              <a:rPr lang="en-US" sz="2000" dirty="0" err="1">
                <a:sym typeface="Wingdings" panose="05000000000000000000" pitchFamily="2" charset="2"/>
              </a:rPr>
              <a:t>datastrucre</a:t>
            </a:r>
            <a:r>
              <a:rPr lang="en-US" sz="2000" dirty="0">
                <a:sym typeface="Wingdings" panose="05000000000000000000" pitchFamily="2" charset="2"/>
              </a:rPr>
              <a:t> of pointers)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Validation in Euclidean space (norm of 128 integers vs hash code distance: only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sz="2000" dirty="0">
                <a:sym typeface="Wingdings" panose="05000000000000000000" pitchFamily="2" charset="2"/>
              </a:rPr>
              <a:t>one cycle)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624" y="4082773"/>
            <a:ext cx="4810112" cy="27752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594" y="4191623"/>
            <a:ext cx="3453172" cy="198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7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Image matching </a:t>
            </a:r>
            <a:r>
              <a:rPr lang="en-US" dirty="0"/>
              <a:t>is one of the most crucial stage in object </a:t>
            </a:r>
            <a:r>
              <a:rPr lang="en-US" b="1" dirty="0"/>
              <a:t>recognition/classification, 3D reconstruction, motion estimation and image indexing.</a:t>
            </a:r>
          </a:p>
          <a:p>
            <a:r>
              <a:rPr lang="en-US" dirty="0"/>
              <a:t>For this project, we typically focusing on </a:t>
            </a:r>
            <a:r>
              <a:rPr lang="en-US" b="1" dirty="0"/>
              <a:t>fast</a:t>
            </a:r>
            <a:r>
              <a:rPr lang="en-US" dirty="0"/>
              <a:t> and </a:t>
            </a:r>
            <a:r>
              <a:rPr lang="en-US" b="1" dirty="0"/>
              <a:t>accurate</a:t>
            </a:r>
            <a:r>
              <a:rPr lang="en-US" dirty="0"/>
              <a:t> Image Matching </a:t>
            </a:r>
            <a:r>
              <a:rPr lang="en-US" u="sng" dirty="0"/>
              <a:t>for 3D reconstruction</a:t>
            </a:r>
            <a:r>
              <a:rPr lang="en-US" dirty="0"/>
              <a:t>.</a:t>
            </a:r>
          </a:p>
          <a:p>
            <a:r>
              <a:rPr lang="en-US" dirty="0"/>
              <a:t>A typical application: To achieve fast and reliable indoor/outdoor localization and navigation, one </a:t>
            </a:r>
            <a:r>
              <a:rPr lang="en-US" i="1" dirty="0"/>
              <a:t>cannot rely on sensors that is constrained by lighting conditions and range limitations. </a:t>
            </a:r>
          </a:p>
          <a:p>
            <a:r>
              <a:rPr lang="en-US" dirty="0"/>
              <a:t>Without a GPS, using only RGB cameras, the Structure from Motion (</a:t>
            </a:r>
            <a:r>
              <a:rPr lang="en-US" dirty="0" err="1"/>
              <a:t>SfM</a:t>
            </a:r>
            <a:r>
              <a:rPr lang="en-US" dirty="0"/>
              <a:t>) will still allow </a:t>
            </a:r>
            <a:r>
              <a:rPr lang="en-US" u="sng" dirty="0"/>
              <a:t>one recover the three-dimensional structural information </a:t>
            </a:r>
            <a:r>
              <a:rPr lang="en-US" dirty="0"/>
              <a:t>based on the </a:t>
            </a:r>
            <a:r>
              <a:rPr lang="en-US" b="1" dirty="0"/>
              <a:t>correspondences</a:t>
            </a:r>
            <a:r>
              <a:rPr lang="en-US" dirty="0"/>
              <a:t> between two dimensional images.</a:t>
            </a:r>
          </a:p>
        </p:txBody>
      </p:sp>
    </p:spTree>
    <p:extLst>
      <p:ext uri="{BB962C8B-B14F-4D97-AF65-F5344CB8AC3E}">
        <p14:creationId xmlns:p14="http://schemas.microsoft.com/office/powerpoint/2010/main" val="68765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Quantized linked list:</a:t>
            </a:r>
          </a:p>
          <a:p>
            <a:pPr lvl="1"/>
            <a:r>
              <a:rPr lang="en-US" dirty="0"/>
              <a:t>Memory usage: each buffer size: 92240 bytes, pre-allocated 12000-20000 buffers (one buffer per feature matching)</a:t>
            </a:r>
          </a:p>
          <a:p>
            <a:pPr lvl="2"/>
            <a:r>
              <a:rPr lang="en-US" dirty="0"/>
              <a:t>In total</a:t>
            </a:r>
            <a:r>
              <a:rPr lang="en-US"/>
              <a:t>: 1160~2000MB</a:t>
            </a:r>
            <a:endParaRPr lang="en-US" dirty="0"/>
          </a:p>
          <a:p>
            <a:pPr lvl="2"/>
            <a:r>
              <a:rPr lang="en-US" dirty="0"/>
              <a:t>A probable better idea: one buffer per *active* thread</a:t>
            </a:r>
          </a:p>
        </p:txBody>
      </p:sp>
    </p:spTree>
    <p:extLst>
      <p:ext uri="{BB962C8B-B14F-4D97-AF65-F5344CB8AC3E}">
        <p14:creationId xmlns:p14="http://schemas.microsoft.com/office/powerpoint/2010/main" val="134971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Debugging Views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6447" y="2209800"/>
            <a:ext cx="9359153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03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E1C143D-FCAC-4670-805D-4EAF68AEED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4364827"/>
              </p:ext>
            </p:extLst>
          </p:nvPr>
        </p:nvGraphicFramePr>
        <p:xfrm>
          <a:off x="1284914" y="256912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09800"/>
            <a:ext cx="5361073" cy="354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5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1133764"/>
            <a:ext cx="10972800" cy="1066800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References</a:t>
            </a:r>
          </a:p>
          <a:p>
            <a:pPr lvl="1"/>
            <a:r>
              <a:rPr lang="en-US" sz="2000" dirty="0"/>
              <a:t>J. Cheng, C. </a:t>
            </a:r>
            <a:r>
              <a:rPr lang="en-US" sz="2000" dirty="0" err="1"/>
              <a:t>Leng</a:t>
            </a:r>
            <a:r>
              <a:rPr lang="en-US" sz="2000" dirty="0"/>
              <a:t>, J. Wu and H. Lu, "Fast and accurate image matching with cascade hashing for 3d reconstruction.," in </a:t>
            </a:r>
            <a:r>
              <a:rPr lang="en-US" sz="2000" i="1" dirty="0"/>
              <a:t>IEEE Conference on Computer Vision and Pattern Recognition (CVPR2014)</a:t>
            </a:r>
            <a:r>
              <a:rPr lang="en-US" sz="2000" dirty="0"/>
              <a:t>, 2014.</a:t>
            </a:r>
          </a:p>
          <a:p>
            <a:pPr lvl="1"/>
            <a:r>
              <a:rPr lang="en-US" sz="2000" dirty="0" err="1"/>
              <a:t>SfM</a:t>
            </a:r>
            <a:r>
              <a:rPr lang="en-US" sz="2000" dirty="0"/>
              <a:t> slides, </a:t>
            </a:r>
            <a:r>
              <a:rPr lang="en-US" sz="2000" u="sng" dirty="0">
                <a:hlinkClick r:id="rId2"/>
              </a:rPr>
              <a:t>http://cis.upenn.edu/~cis580/Spring2016/Lectures/cis580-18-coursera-2016-SfM-fulll.pdf</a:t>
            </a:r>
            <a:endParaRPr lang="en-US" sz="2000" u="sng" dirty="0"/>
          </a:p>
          <a:p>
            <a:pPr lvl="1"/>
            <a:r>
              <a:rPr lang="en-US" sz="2000" dirty="0"/>
              <a:t>Dataset used for sample result, </a:t>
            </a:r>
            <a:r>
              <a:rPr lang="en-US" sz="2000" dirty="0">
                <a:hlinkClick r:id="rId3"/>
              </a:rPr>
              <a:t>http://vision.ia.ac.cn/data/index.html</a:t>
            </a:r>
            <a:endParaRPr lang="en-US" sz="2000" dirty="0"/>
          </a:p>
          <a:p>
            <a:pPr lvl="1"/>
            <a:r>
              <a:rPr lang="en-US" sz="2000" dirty="0"/>
              <a:t>Flickr Dataset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1829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Algorithm Overview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Image Matching Pipeline [1]</a:t>
            </a:r>
          </a:p>
          <a:p>
            <a:r>
              <a:rPr lang="en-US" sz="2400" dirty="0"/>
              <a:t>Idea:</a:t>
            </a:r>
          </a:p>
          <a:p>
            <a:r>
              <a:rPr lang="en-US" sz="2400" dirty="0"/>
              <a:t> 1. the projection of similar features will still look similar </a:t>
            </a:r>
          </a:p>
          <a:p>
            <a:r>
              <a:rPr lang="en-US" sz="2400" dirty="0"/>
              <a:t> </a:t>
            </a:r>
            <a:r>
              <a:rPr lang="en-US" sz="2200" dirty="0"/>
              <a:t>2. increased number of random projections: increase probability of finding true matches in the projected location</a:t>
            </a:r>
          </a:p>
          <a:p>
            <a:r>
              <a:rPr lang="en-US" sz="2200" dirty="0"/>
              <a:t>Four stages: </a:t>
            </a:r>
          </a:p>
          <a:p>
            <a:pPr lvl="1"/>
            <a:r>
              <a:rPr lang="en-US" sz="2000" dirty="0"/>
              <a:t>Multi table (L tables) Hashing (feature descriptors (</a:t>
            </a:r>
            <a:r>
              <a:rPr lang="en-US" sz="2000" dirty="0" err="1"/>
              <a:t>eg</a:t>
            </a:r>
            <a:r>
              <a:rPr lang="en-US" sz="2000" dirty="0"/>
              <a:t>. SIFT </a:t>
            </a:r>
            <a:r>
              <a:rPr lang="en-US" sz="1600" dirty="0"/>
              <a:t>(128 integers)</a:t>
            </a:r>
            <a:r>
              <a:rPr lang="en-US" sz="2000" dirty="0"/>
              <a:t> </a:t>
            </a:r>
            <a:r>
              <a:rPr lang="en-US" sz="2000" dirty="0">
                <a:sym typeface="Wingdings" panose="05000000000000000000" pitchFamily="2" charset="2"/>
              </a:rPr>
              <a:t>binary hash codes </a:t>
            </a:r>
            <a:r>
              <a:rPr lang="en-US" sz="1600" dirty="0"/>
              <a:t>(128 bits * L)</a:t>
            </a:r>
            <a:r>
              <a:rPr lang="en-US" sz="1600" dirty="0">
                <a:sym typeface="Wingdings" panose="05000000000000000000" pitchFamily="2" charset="2"/>
              </a:rPr>
              <a:t> )</a:t>
            </a:r>
            <a:endParaRPr lang="en-US" sz="2000" dirty="0">
              <a:sym typeface="Wingdings" panose="05000000000000000000" pitchFamily="2" charset="2"/>
            </a:endParaRP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Candidates Look-up &amp;Fetching O(L) 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Candidates ranking O(k : number of candidates) in Hamming space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Final validation in Euclidean space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166" y="4673723"/>
            <a:ext cx="2048026" cy="19404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5164" y="6581001"/>
            <a:ext cx="8847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 from [1], http://www.cv-foundation.org/openaccess/content_cvpr_2014/papers/Cheng_Fast_and_Accurate_2014_CVPR_paper.pdf</a:t>
            </a:r>
          </a:p>
        </p:txBody>
      </p:sp>
    </p:spTree>
    <p:extLst>
      <p:ext uri="{BB962C8B-B14F-4D97-AF65-F5344CB8AC3E}">
        <p14:creationId xmlns:p14="http://schemas.microsoft.com/office/powerpoint/2010/main" val="381391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Algorithm Overview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Matching Pipeline [1]</a:t>
            </a:r>
          </a:p>
          <a:p>
            <a:pPr lvl="1"/>
            <a:r>
              <a:rPr lang="en-US" sz="2400" dirty="0"/>
              <a:t> </a:t>
            </a:r>
            <a:endParaRPr lang="en-US" sz="2400" dirty="0">
              <a:sym typeface="Wingdings" panose="05000000000000000000" pitchFamily="2" charset="2"/>
            </a:endParaRP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7776" y="2986294"/>
            <a:ext cx="3009467" cy="28513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28800" y="6411228"/>
            <a:ext cx="8847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 from [1], http://www.cv-foundation.org/openaccess/content_cvpr_2014/papers/Cheng_Fast_and_Accurate_2014_CVPR_paper.pdf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97" y="2765943"/>
            <a:ext cx="8885382" cy="364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26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Visualizations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636" y="1302056"/>
            <a:ext cx="7627930" cy="547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06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Visualizations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494" y="1676400"/>
            <a:ext cx="7243484" cy="514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51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reconstruction results on larger scale dataset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88" y="2286000"/>
            <a:ext cx="5608562" cy="4022725"/>
          </a:xfrm>
        </p:spPr>
      </p:pic>
    </p:spTree>
    <p:extLst>
      <p:ext uri="{BB962C8B-B14F-4D97-AF65-F5344CB8AC3E}">
        <p14:creationId xmlns:p14="http://schemas.microsoft.com/office/powerpoint/2010/main" val="342105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reconstruction results on larger scale dataset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88" y="2286000"/>
            <a:ext cx="5608562" cy="4022725"/>
          </a:xfrm>
        </p:spPr>
      </p:pic>
    </p:spTree>
    <p:extLst>
      <p:ext uri="{BB962C8B-B14F-4D97-AF65-F5344CB8AC3E}">
        <p14:creationId xmlns:p14="http://schemas.microsoft.com/office/powerpoint/2010/main" val="96138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implementations (optimizations)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Global shared buffers for data storage</a:t>
            </a:r>
          </a:p>
          <a:p>
            <a:r>
              <a:rPr lang="en-US" sz="1800" dirty="0"/>
              <a:t>Shared buffers </a:t>
            </a:r>
            <a:r>
              <a:rPr lang="en-US" sz="1800" dirty="0">
                <a:sym typeface="Wingdings" panose="05000000000000000000" pitchFamily="2" charset="2"/>
              </a:rPr>
              <a:t> goal: O(1) look up</a:t>
            </a:r>
          </a:p>
          <a:p>
            <a:pPr lvl="1"/>
            <a:r>
              <a:rPr lang="en-US" sz="1600" dirty="0">
                <a:sym typeface="Wingdings" panose="05000000000000000000" pitchFamily="2" charset="2"/>
              </a:rPr>
              <a:t>Dynamic memory allocation is inefficient</a:t>
            </a:r>
          </a:p>
          <a:p>
            <a:pPr lvl="1"/>
            <a:r>
              <a:rPr lang="en-US" sz="1600" dirty="0">
                <a:sym typeface="Wingdings" panose="05000000000000000000" pitchFamily="2" charset="2"/>
              </a:rPr>
              <a:t>N(~1000 -1000) to 1 access</a:t>
            </a:r>
          </a:p>
          <a:p>
            <a:r>
              <a:rPr lang="en-US" sz="1800" dirty="0">
                <a:sym typeface="Wingdings" panose="05000000000000000000" pitchFamily="2" charset="2"/>
              </a:rPr>
              <a:t>Hierarchy: Three layers of buffers:</a:t>
            </a:r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Two buffers for features,  hash code and sift</a:t>
            </a:r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One for counters (for access to memory)</a:t>
            </a:r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One for hash code indexing</a:t>
            </a:r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Inter dependency, but allows O(1) complexity for lookup</a:t>
            </a:r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Hard part: actually using multiple hash tables for accuracy</a:t>
            </a:r>
            <a:endParaRPr lang="en-US" sz="1800" dirty="0"/>
          </a:p>
          <a:p>
            <a:pPr lvl="2"/>
            <a:r>
              <a:rPr lang="en-US" sz="1400" dirty="0">
                <a:sym typeface="Wingdings" panose="05000000000000000000" pitchFamily="2" charset="2"/>
              </a:rPr>
              <a:t>Mean shift of features</a:t>
            </a:r>
          </a:p>
          <a:p>
            <a:pPr lvl="3"/>
            <a:r>
              <a:rPr lang="en-US" sz="1400" dirty="0">
                <a:sym typeface="Wingdings" panose="05000000000000000000" pitchFamily="2" charset="2"/>
              </a:rPr>
              <a:t>i.e. Subtract by the mean values</a:t>
            </a:r>
          </a:p>
          <a:p>
            <a:r>
              <a:rPr lang="en-US" sz="1800" dirty="0">
                <a:sym typeface="Wingdings" panose="05000000000000000000" pitchFamily="2" charset="2"/>
              </a:rPr>
              <a:t>Sift to hash codes: naïve projection O(KL)</a:t>
            </a:r>
          </a:p>
          <a:p>
            <a:r>
              <a:rPr lang="en-US" sz="1800" dirty="0"/>
              <a:t>Sift feature descriptor </a:t>
            </a:r>
            <a:r>
              <a:rPr lang="en-US" sz="1800" dirty="0">
                <a:sym typeface="Wingdings" panose="05000000000000000000" pitchFamily="2" charset="2"/>
              </a:rPr>
              <a:t> buffers</a:t>
            </a:r>
          </a:p>
          <a:p>
            <a:r>
              <a:rPr lang="en-US" sz="1800" dirty="0">
                <a:sym typeface="Wingdings" panose="05000000000000000000" pitchFamily="2" charset="2"/>
              </a:rPr>
              <a:t>Build bucket list &amp; bucket id list (lookup table) key for efficiency</a:t>
            </a:r>
          </a:p>
          <a:p>
            <a:endParaRPr lang="en-US" sz="1800" dirty="0">
              <a:sym typeface="Wingdings" panose="05000000000000000000" pitchFamily="2" charset="2"/>
            </a:endParaRPr>
          </a:p>
          <a:p>
            <a:endParaRPr lang="en-US" sz="1800" dirty="0">
              <a:sym typeface="Wingdings" panose="05000000000000000000" pitchFamily="2" charset="2"/>
            </a:endParaRPr>
          </a:p>
          <a:p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200594" y="3966883"/>
            <a:ext cx="10972800" cy="43251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8327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FD44557-C150-4AA7-97B1-62E80215203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825</Words>
  <Application>Microsoft Office PowerPoint</Application>
  <PresentationFormat>Widescreen</PresentationFormat>
  <Paragraphs>100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Calibri</vt:lpstr>
      <vt:lpstr>Georgia</vt:lpstr>
      <vt:lpstr>Tw Cen MT</vt:lpstr>
      <vt:lpstr>Tw Cen MT Condensed</vt:lpstr>
      <vt:lpstr>Wingdings</vt:lpstr>
      <vt:lpstr>Wingdings 3</vt:lpstr>
      <vt:lpstr>Integral</vt:lpstr>
      <vt:lpstr>CUDA Based Fast and Accurate Image Feature Matching for Large Scale Dataset</vt:lpstr>
      <vt:lpstr>Background</vt:lpstr>
      <vt:lpstr>Algorithm Overview</vt:lpstr>
      <vt:lpstr>Algorithm Overview</vt:lpstr>
      <vt:lpstr>Visualizations</vt:lpstr>
      <vt:lpstr>Visualizations</vt:lpstr>
      <vt:lpstr>Better reconstruction results on larger scale dataset</vt:lpstr>
      <vt:lpstr>Better reconstruction results on larger scale dataset</vt:lpstr>
      <vt:lpstr>CUDA implementations (optimizations)</vt:lpstr>
      <vt:lpstr>CUDA implementations (optimizations)</vt:lpstr>
      <vt:lpstr>Performance</vt:lpstr>
      <vt:lpstr>Performance</vt:lpstr>
      <vt:lpstr>Performance</vt:lpstr>
      <vt:lpstr>Performance</vt:lpstr>
      <vt:lpstr>Performance</vt:lpstr>
      <vt:lpstr>Performance</vt:lpstr>
      <vt:lpstr>Performance</vt:lpstr>
      <vt:lpstr>Performance</vt:lpstr>
      <vt:lpstr>Drawbacks</vt:lpstr>
      <vt:lpstr>Drawbacks</vt:lpstr>
      <vt:lpstr>More Debugging Views</vt:lpstr>
      <vt:lpstr>Performance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2016-11-21T17:55:32Z</dcterms:created>
  <dcterms:modified xsi:type="dcterms:W3CDTF">2016-12-18T19:28:21Z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TC034606049991</vt:lpwstr>
  </property>
</Properties>
</file>